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Roboto Medium"/>
      <p:regular r:id="rId63"/>
      <p:bold r:id="rId64"/>
      <p:italic r:id="rId65"/>
      <p:boldItalic r:id="rId66"/>
    </p:embeddedFont>
    <p:embeddedFont>
      <p:font typeface="Source Code Pr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9">
          <p15:clr>
            <a:srgbClr val="9AA0A6"/>
          </p15:clr>
        </p15:guide>
        <p15:guide id="2" orient="horz" pos="316">
          <p15:clr>
            <a:srgbClr val="9AA0A6"/>
          </p15:clr>
        </p15:guide>
        <p15:guide id="3" orient="horz" pos="3001">
          <p15:clr>
            <a:srgbClr val="9AA0A6"/>
          </p15:clr>
        </p15:guide>
        <p15:guide id="4" orient="horz" pos="25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9"/>
        <p:guide pos="316" orient="horz"/>
        <p:guide pos="3001" orient="horz"/>
        <p:guide pos="253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75" Type="http://schemas.openxmlformats.org/officeDocument/2006/relationships/font" Target="fonts/Oswald-regular.fntdata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Oswald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regular.fntdata"/><Relationship Id="rId70" Type="http://schemas.openxmlformats.org/officeDocument/2006/relationships/font" Target="fonts/SourceCodePr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RobotoMedium-bold.fntdata"/><Relationship Id="rId63" Type="http://schemas.openxmlformats.org/officeDocument/2006/relationships/font" Target="fonts/RobotoMedium-regular.fntdata"/><Relationship Id="rId22" Type="http://schemas.openxmlformats.org/officeDocument/2006/relationships/slide" Target="slides/slide17.xml"/><Relationship Id="rId66" Type="http://schemas.openxmlformats.org/officeDocument/2006/relationships/font" Target="fonts/Roboto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Medium-italic.fntdata"/><Relationship Id="rId24" Type="http://schemas.openxmlformats.org/officeDocument/2006/relationships/slide" Target="slides/slide19.xml"/><Relationship Id="rId68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67" Type="http://schemas.openxmlformats.org/officeDocument/2006/relationships/font" Target="fonts/SourceCodePro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1a87c0e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1a87c0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aa850bb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aa850bb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1aa850b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1aa850b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7eefe8a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7eefe8a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1aa850bb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1aa850bb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1aa850bb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1aa850bb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aa850bb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aa850bb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1aa850bbd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1aa850bbd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1aa850bb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1aa850bb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aa850bb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aa850bb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a850bbd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a850bbd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aa850b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aa850b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aa850bbd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aa850bbd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aa850bbd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aa850bbd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1aa850bb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1aa850bb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1aa850bbd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1aa850bbd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1aa850bbd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1aa850bbd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aa850bbd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aa850bbd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1aa850bbd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1aa850bbd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1aa850bbd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1aa850bbd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aa850bbd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aa850bbd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1aa850bb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1aa850bb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1aa850b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1aa850b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1aa850bbd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1aa850bbd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aa850bbd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1aa850bbd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a850bbd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a850bbd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1aa850bbd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1aa850bbd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1aa850bbd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1aa850bbd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1aa850bbd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1aa850bbd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1aa850bbd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1aa850bbd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1aa850bbd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1aa850bbd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1aa850bbd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1aa850bbd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1aa850bbd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1aa850bbd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1aa850b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1aa850b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1aa850bbd_2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1aa850bbd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1aa850bbd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1aa850bbd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1aa850bbd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1aa850bbd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1aa850bbd_2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1aa850bbd_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1aa850bbd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1aa850bbd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1aa850bb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1aa850bb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1aa850bbd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1aa850bbd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1aa850bbd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1aa850bbd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1aa850bbd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1aa850bbd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1aa850bbd_2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1aa850bbd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1aa850b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1aa850b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1aa850bbd_2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1aa850bbd_2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aa850bbd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1aa850bbd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aa850bbd_2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aa850bbd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Minha família Professor João Bonelli Professor Werther Azevedo Professora Joy Till Professor Leonardo Cardarelli e todos os professores do curso de design. Haroldo Olivieri Professor Celso Wilmer, Felix Faire, Laia Clos, Wassily Kandinsky, e todos os autores referenciados. Antonio Adolfo Todos os meus amigos, pelos testes, carinho e grande ajuda.</a:t>
            </a:r>
            <a:endParaRPr b="1" sz="8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7e4a48e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a7e4a48e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1aa850b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1aa850b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aa850b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1aa850b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1aa850bb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1aa850bb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aa850bb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aa850bb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jpg"/><Relationship Id="rId4" Type="http://schemas.openxmlformats.org/officeDocument/2006/relationships/hyperlink" Target="https://github.com/mattmatize/DaCapo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505750" y="1749425"/>
            <a:ext cx="45303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">
                <a:solidFill>
                  <a:srgbClr val="E8E7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👋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151375" y="1867800"/>
            <a:ext cx="45303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Olá, eu sou o Matt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Designer de produto e músico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@mattmatize</a:t>
            </a:r>
            <a:endParaRPr sz="2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5900900" y="700875"/>
            <a:ext cx="2417400" cy="3990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9269" l="9277" r="9269" t="9277"/>
          <a:stretch/>
        </p:blipFill>
        <p:spPr>
          <a:xfrm>
            <a:off x="6359425" y="1631050"/>
            <a:ext cx="2173550" cy="2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33143" l="0" r="45684" t="50728"/>
          <a:stretch/>
        </p:blipFill>
        <p:spPr>
          <a:xfrm>
            <a:off x="5271752" y="3433498"/>
            <a:ext cx="2077300" cy="71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689157" y="1438448"/>
            <a:ext cx="985007" cy="10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Oportunidade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🤔</a:t>
            </a:r>
            <a:endParaRPr sz="4000"/>
          </a:p>
        </p:txBody>
      </p:sp>
      <p:sp>
        <p:nvSpPr>
          <p:cNvPr id="132" name="Google Shape;132;p22"/>
          <p:cNvSpPr txBox="1"/>
          <p:nvPr/>
        </p:nvSpPr>
        <p:spPr>
          <a:xfrm>
            <a:off x="505750" y="2234300"/>
            <a:ext cx="80403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Desenvolver uma ferramenta que auxilia na visualização de música.</a:t>
            </a:r>
            <a:endParaRPr i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Pesquisa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🔬</a:t>
            </a:r>
            <a:endParaRPr sz="4000"/>
          </a:p>
        </p:txBody>
      </p:sp>
      <p:sp>
        <p:nvSpPr>
          <p:cNvPr id="140" name="Google Shape;140;p23"/>
          <p:cNvSpPr txBox="1"/>
          <p:nvPr/>
        </p:nvSpPr>
        <p:spPr>
          <a:xfrm>
            <a:off x="505750" y="1567325"/>
            <a:ext cx="80403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Similares </a:t>
            </a: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(Ferramentas de ensino, Ferramentas digitais para produção musical, Music-Aided Design)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Teórica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019" y="0"/>
            <a:ext cx="73679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Ferramentas de ensino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31153" r="28303" t="18200"/>
          <a:stretch/>
        </p:blipFill>
        <p:spPr>
          <a:xfrm>
            <a:off x="2162775" y="1461225"/>
            <a:ext cx="2443418" cy="307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853" y="1461225"/>
            <a:ext cx="1732373" cy="30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2689238" y="4623525"/>
            <a:ext cx="1390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Memrise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419775" y="4623525"/>
            <a:ext cx="1390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musictheory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05750" y="501200"/>
            <a:ext cx="7848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Ferramentas Digitais Para Produção Musical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734649" y="1322725"/>
            <a:ext cx="1390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 Tools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0" y="1910350"/>
            <a:ext cx="5878303" cy="32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412" y="22600"/>
            <a:ext cx="9358827" cy="50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Music-aided Design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505750" y="1537525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Foundations of Spatial Music - Música Auxiliada pelo Design: Os Fundamentos da Música Espacial - Felix Faire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75" y="2573850"/>
            <a:ext cx="3383049" cy="225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35625"/>
            <a:ext cx="9144000" cy="832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Pesquisa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🔬</a:t>
            </a:r>
            <a:endParaRPr sz="4000"/>
          </a:p>
        </p:txBody>
      </p:sp>
      <p:sp>
        <p:nvSpPr>
          <p:cNvPr id="189" name="Google Shape;189;p30"/>
          <p:cNvSpPr txBox="1"/>
          <p:nvPr/>
        </p:nvSpPr>
        <p:spPr>
          <a:xfrm>
            <a:off x="505750" y="1567325"/>
            <a:ext cx="80403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Wassily Kandinsky (Teoria de cores musical)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Laia Clos (visualização de dados)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Celso Wilmer (A Comunicação Visual na Leitura de Música)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505750" y="501200"/>
            <a:ext cx="7882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Kandinsky - teoria de cores musical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63" y="1354662"/>
            <a:ext cx="5047497" cy="332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pouco sobre mim...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505750" y="501200"/>
            <a:ext cx="7882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468" y="11"/>
            <a:ext cx="66250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/>
        </p:nvSpPr>
        <p:spPr>
          <a:xfrm>
            <a:off x="505750" y="501200"/>
            <a:ext cx="7882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Laia Clos - SisTeMus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00" y="1198574"/>
            <a:ext cx="6297801" cy="37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505750" y="501200"/>
            <a:ext cx="780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 Comunicação Visual na Leitura de Música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505750" y="1266200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Partituras de Arco-Íris - a gênese de uma escrita musical auto-evidente (Professor Celso Wilmer)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25" y="2183600"/>
            <a:ext cx="2288656" cy="280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431" y="2183600"/>
            <a:ext cx="2156293" cy="28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Partido Adotado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🎯</a:t>
            </a:r>
            <a:endParaRPr sz="4000"/>
          </a:p>
        </p:txBody>
      </p:sp>
      <p:sp>
        <p:nvSpPr>
          <p:cNvPr id="226" name="Google Shape;226;p3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Partido Adotado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🎯</a:t>
            </a:r>
            <a:endParaRPr sz="4000"/>
          </a:p>
        </p:txBody>
      </p:sp>
      <p:sp>
        <p:nvSpPr>
          <p:cNvPr id="233" name="Google Shape;233;p36"/>
          <p:cNvSpPr txBox="1"/>
          <p:nvPr/>
        </p:nvSpPr>
        <p:spPr>
          <a:xfrm>
            <a:off x="505750" y="1567325"/>
            <a:ext cx="8040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criação de uma nova interface musical que explore: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Partido Adotado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🎯</a:t>
            </a:r>
            <a:endParaRPr sz="4000"/>
          </a:p>
        </p:txBody>
      </p:sp>
      <p:sp>
        <p:nvSpPr>
          <p:cNvPr id="241" name="Google Shape;241;p37"/>
          <p:cNvSpPr txBox="1"/>
          <p:nvPr/>
        </p:nvSpPr>
        <p:spPr>
          <a:xfrm>
            <a:off x="505750" y="1567325"/>
            <a:ext cx="8040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criação de uma nova interface musical que explore: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-As possibilidades de visualização de dados + música = facilitar compreensão, aprendizagem e entendimento de conceitos musicais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Partido Adotado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🎯</a:t>
            </a:r>
            <a:endParaRPr sz="4000"/>
          </a:p>
        </p:txBody>
      </p:sp>
      <p:sp>
        <p:nvSpPr>
          <p:cNvPr id="249" name="Google Shape;249;p38"/>
          <p:cNvSpPr txBox="1"/>
          <p:nvPr/>
        </p:nvSpPr>
        <p:spPr>
          <a:xfrm>
            <a:off x="505750" y="1567325"/>
            <a:ext cx="8040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criação de uma nova interface musical que explore: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-As possibilidades de visualização de dados + música = facilitar compreensão, aprendizagem e entendimento de conceitos musicais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-O dinamismo da música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Partido Adotado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🎯</a:t>
            </a:r>
            <a:endParaRPr sz="4000"/>
          </a:p>
        </p:txBody>
      </p:sp>
      <p:sp>
        <p:nvSpPr>
          <p:cNvPr id="257" name="Google Shape;257;p39"/>
          <p:cNvSpPr txBox="1"/>
          <p:nvPr/>
        </p:nvSpPr>
        <p:spPr>
          <a:xfrm>
            <a:off x="505750" y="1567325"/>
            <a:ext cx="8040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criação de uma nova interface musical que explore: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-As possibilidades de visualização de dados + música = facilitar compreensão, aprendizagem e entendimento de conceitos musicais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-O dinamismo da música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-Novas representações da música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505750" y="1567325"/>
            <a:ext cx="80403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Experimentos com cor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Experimentos com forma 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 de Software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505750" y="501200"/>
            <a:ext cx="780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Experimentos com cor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688" y="1873625"/>
            <a:ext cx="2811024" cy="276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083" y="1913822"/>
            <a:ext cx="2766892" cy="276877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1416550" y="1202875"/>
            <a:ext cx="2871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Círculo de Terças com Sequência de Cores do Da Capo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4830882" y="1202875"/>
            <a:ext cx="2871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Círculo de Quintas com Sequência de Cores do Da Capo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pouco sobre mim...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05750" y="1537525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Formado em Design de Mídia Digital pela PUC-Rio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381100" y="1413177"/>
            <a:ext cx="1769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🎓</a:t>
            </a:r>
            <a:endParaRPr sz="4000"/>
          </a:p>
        </p:txBody>
      </p:sp>
      <p:sp>
        <p:nvSpPr>
          <p:cNvPr id="82" name="Google Shape;82;p1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0" l="0" r="0" t="23559"/>
          <a:stretch/>
        </p:blipFill>
        <p:spPr>
          <a:xfrm>
            <a:off x="756150" y="1053013"/>
            <a:ext cx="7631698" cy="41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78003" l="28871" r="0" t="13645"/>
          <a:stretch/>
        </p:blipFill>
        <p:spPr>
          <a:xfrm>
            <a:off x="2792174" y="328700"/>
            <a:ext cx="5991354" cy="49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89597" l="11153" r="62944" t="2050"/>
          <a:stretch/>
        </p:blipFill>
        <p:spPr>
          <a:xfrm>
            <a:off x="505749" y="355875"/>
            <a:ext cx="2181747" cy="49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78002" l="16388" r="71533" t="13645"/>
          <a:stretch/>
        </p:blipFill>
        <p:spPr>
          <a:xfrm>
            <a:off x="6432200" y="377710"/>
            <a:ext cx="1017399" cy="497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/>
        </p:nvSpPr>
        <p:spPr>
          <a:xfrm>
            <a:off x="505750" y="501200"/>
            <a:ext cx="780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Experimentos com cor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1241567" y="1270701"/>
            <a:ext cx="68067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Sequência de cores do Da Capo Visualizadas no Teclado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9601"/>
            <a:ext cx="8839197" cy="211344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/>
        </p:nvSpPr>
        <p:spPr>
          <a:xfrm>
            <a:off x="505750" y="501200"/>
            <a:ext cx="780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Experimentos com forma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950" y="1311372"/>
            <a:ext cx="5334103" cy="360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52" y="101315"/>
            <a:ext cx="6781492" cy="49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38" y="0"/>
            <a:ext cx="45707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505750" y="501200"/>
            <a:ext cx="72942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 de software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3876750" y="4386100"/>
            <a:ext cx="1390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Processing 3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751" y="1503625"/>
            <a:ext cx="2882498" cy="28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150" y="152400"/>
            <a:ext cx="477369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8062" l="11815" r="11708" t="0"/>
          <a:stretch/>
        </p:blipFill>
        <p:spPr>
          <a:xfrm>
            <a:off x="1717000" y="9522"/>
            <a:ext cx="5710003" cy="485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 rotWithShape="1">
          <a:blip r:embed="rId3">
            <a:alphaModFix/>
          </a:blip>
          <a:srcRect b="7801" l="11001" r="11304" t="3843"/>
          <a:stretch/>
        </p:blipFill>
        <p:spPr>
          <a:xfrm>
            <a:off x="1632300" y="129125"/>
            <a:ext cx="5879373" cy="47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 b="7580" l="11446" r="11730" t="4064"/>
          <a:stretch/>
        </p:blipFill>
        <p:spPr>
          <a:xfrm>
            <a:off x="1652675" y="117825"/>
            <a:ext cx="5838651" cy="47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pouco sobre mim...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05750" y="1537525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Designer de produto no Hyper English (powered by Cultura Inglesa)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060" y="2302525"/>
            <a:ext cx="4057880" cy="25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8676" l="11292" r="11253" t="4728"/>
          <a:stretch/>
        </p:blipFill>
        <p:spPr>
          <a:xfrm>
            <a:off x="1755962" y="344788"/>
            <a:ext cx="5632077" cy="44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 rotWithShape="1">
          <a:blip r:embed="rId3">
            <a:alphaModFix/>
          </a:blip>
          <a:srcRect b="8681" l="11408" r="11137" t="3621"/>
          <a:stretch/>
        </p:blipFill>
        <p:spPr>
          <a:xfrm>
            <a:off x="1755950" y="237394"/>
            <a:ext cx="5632103" cy="451045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4"/>
          <p:cNvPicPr preferRelativeResize="0"/>
          <p:nvPr/>
        </p:nvPicPr>
        <p:blipFill rotWithShape="1">
          <a:blip r:embed="rId3">
            <a:alphaModFix/>
          </a:blip>
          <a:srcRect b="4731" l="14403" r="14396" t="4285"/>
          <a:stretch/>
        </p:blipFill>
        <p:spPr>
          <a:xfrm>
            <a:off x="1983288" y="163925"/>
            <a:ext cx="5177424" cy="467999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5"/>
          <p:cNvPicPr preferRelativeResize="0"/>
          <p:nvPr/>
        </p:nvPicPr>
        <p:blipFill rotWithShape="1">
          <a:blip r:embed="rId3">
            <a:alphaModFix/>
          </a:blip>
          <a:srcRect b="3291" l="29478" r="29013" t="3737"/>
          <a:stretch/>
        </p:blipFill>
        <p:spPr>
          <a:xfrm>
            <a:off x="3062876" y="180874"/>
            <a:ext cx="3018249" cy="478175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6"/>
          <p:cNvPicPr preferRelativeResize="0"/>
          <p:nvPr/>
        </p:nvPicPr>
        <p:blipFill rotWithShape="1">
          <a:blip r:embed="rId3">
            <a:alphaModFix/>
          </a:blip>
          <a:srcRect b="1752" l="24860" r="27071" t="2461"/>
          <a:stretch/>
        </p:blipFill>
        <p:spPr>
          <a:xfrm>
            <a:off x="2846962" y="141300"/>
            <a:ext cx="3450075" cy="48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6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-158250" y="1548700"/>
            <a:ext cx="9439200" cy="20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893" y="1463287"/>
            <a:ext cx="3941781" cy="221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5" y="1463287"/>
            <a:ext cx="3941780" cy="22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8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38" y="152400"/>
            <a:ext cx="59603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24" y="111100"/>
            <a:ext cx="5762951" cy="49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61" y="75463"/>
            <a:ext cx="7308079" cy="499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 pouco sobre mim...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505750" y="1537525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Toco sax, guitarra e canto por aí - Contando Bicicletas e Bug Bite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34751"/>
          <a:stretch/>
        </p:blipFill>
        <p:spPr>
          <a:xfrm>
            <a:off x="1427525" y="2302523"/>
            <a:ext cx="2392796" cy="234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025" y="2302524"/>
            <a:ext cx="3521451" cy="2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88" y="89960"/>
            <a:ext cx="4582824" cy="500879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/>
        </p:nvSpPr>
        <p:spPr>
          <a:xfrm>
            <a:off x="505750" y="501200"/>
            <a:ext cx="780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Disponibilidade do software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1" y="1797500"/>
            <a:ext cx="2158350" cy="21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3"/>
          <p:cNvSpPr txBox="1"/>
          <p:nvPr/>
        </p:nvSpPr>
        <p:spPr>
          <a:xfrm>
            <a:off x="2924900" y="2471900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Código aberto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https://github.com/mattmatize/DaCapo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63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/>
        </p:nvSpPr>
        <p:spPr>
          <a:xfrm>
            <a:off x="1767000" y="218925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Agradecimentos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64"/>
          <p:cNvSpPr txBox="1"/>
          <p:nvPr/>
        </p:nvSpPr>
        <p:spPr>
          <a:xfrm>
            <a:off x="6381100" y="1413177"/>
            <a:ext cx="1769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423" name="Google Shape;423;p64"/>
          <p:cNvSpPr txBox="1"/>
          <p:nvPr/>
        </p:nvSpPr>
        <p:spPr>
          <a:xfrm>
            <a:off x="2082500" y="2189250"/>
            <a:ext cx="45303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">
                <a:solidFill>
                  <a:srgbClr val="E8E7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🙏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64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idx="4294967295" type="title"/>
          </p:nvPr>
        </p:nvSpPr>
        <p:spPr>
          <a:xfrm>
            <a:off x="258250" y="1889700"/>
            <a:ext cx="4681800" cy="15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0CA9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Perguntas?</a:t>
            </a:r>
            <a:endParaRPr>
              <a:solidFill>
                <a:srgbClr val="DF0C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0CA9"/>
                </a:solidFill>
                <a:latin typeface="Roboto Medium"/>
                <a:ea typeface="Roboto Medium"/>
                <a:cs typeface="Roboto Medium"/>
                <a:sym typeface="Roboto Medium"/>
              </a:rPr>
              <a:t>Vamos conversar!</a:t>
            </a:r>
            <a:endParaRPr>
              <a:solidFill>
                <a:srgbClr val="DF0CA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 rotWithShape="1">
          <a:blip r:embed="rId3">
            <a:alphaModFix/>
          </a:blip>
          <a:srcRect b="0" l="58723" r="0" t="60674"/>
          <a:stretch/>
        </p:blipFill>
        <p:spPr>
          <a:xfrm rot="-5400000">
            <a:off x="2761068" y="407275"/>
            <a:ext cx="1332575" cy="15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3">
            <a:alphaModFix/>
          </a:blip>
          <a:srcRect b="39805" l="11560" r="60643" t="40179"/>
          <a:stretch/>
        </p:blipFill>
        <p:spPr>
          <a:xfrm>
            <a:off x="2671655" y="1287298"/>
            <a:ext cx="931571" cy="7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3">
            <a:alphaModFix/>
          </a:blip>
          <a:srcRect b="68658" l="0" r="55084" t="0"/>
          <a:stretch/>
        </p:blipFill>
        <p:spPr>
          <a:xfrm>
            <a:off x="1127875" y="386025"/>
            <a:ext cx="1505294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3">
            <a:alphaModFix/>
          </a:blip>
          <a:srcRect b="25350" l="0" r="51378" t="64196"/>
          <a:stretch/>
        </p:blipFill>
        <p:spPr>
          <a:xfrm>
            <a:off x="-125514" y="3475577"/>
            <a:ext cx="1976324" cy="5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3">
            <a:alphaModFix/>
          </a:blip>
          <a:srcRect b="52360" l="48970" r="23232" t="0"/>
          <a:stretch/>
        </p:blipFill>
        <p:spPr>
          <a:xfrm>
            <a:off x="2162961" y="563505"/>
            <a:ext cx="931571" cy="190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4">
            <a:alphaModFix/>
          </a:blip>
          <a:srcRect b="25614" l="81436" r="0" t="19121"/>
          <a:stretch/>
        </p:blipFill>
        <p:spPr>
          <a:xfrm>
            <a:off x="8049830" y="1533645"/>
            <a:ext cx="529196" cy="61339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 txBox="1"/>
          <p:nvPr>
            <p:ph idx="4294967295" type="title"/>
          </p:nvPr>
        </p:nvSpPr>
        <p:spPr>
          <a:xfrm>
            <a:off x="6730267" y="501191"/>
            <a:ext cx="1976400" cy="9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F0CA9"/>
                </a:solidFill>
                <a:latin typeface="Roboto"/>
                <a:ea typeface="Roboto"/>
                <a:cs typeface="Roboto"/>
                <a:sym typeface="Roboto"/>
              </a:rPr>
              <a:t>@mattmatize</a:t>
            </a:r>
            <a:endParaRPr sz="2000">
              <a:solidFill>
                <a:srgbClr val="DF0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979" y="1582903"/>
            <a:ext cx="529194" cy="5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625" y="1609963"/>
            <a:ext cx="473505" cy="47351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0837"/>
            <a:ext cx="9143998" cy="64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505750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 Capo - do começo!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05750" y="1537525"/>
            <a:ext cx="80403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 Capo é uma interface interativa para facilitar a aprendizagem de música através de representações dinâmicas de conceitos musicais.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100" y="1032250"/>
            <a:ext cx="6007800" cy="3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1139175" y="501200"/>
            <a:ext cx="5610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Oportunidade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05750" y="501200"/>
            <a:ext cx="12162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🤔</a:t>
            </a:r>
            <a:endParaRPr sz="4000"/>
          </a:p>
        </p:txBody>
      </p:sp>
      <p:sp>
        <p:nvSpPr>
          <p:cNvPr id="125" name="Google Shape;125;p21"/>
          <p:cNvSpPr txBox="1"/>
          <p:nvPr/>
        </p:nvSpPr>
        <p:spPr>
          <a:xfrm>
            <a:off x="6774338" y="4786684"/>
            <a:ext cx="252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Mateus Da Silva - Semana Design Esdi 2019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